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22" r:id="rId2"/>
  </p:sldMasterIdLst>
  <p:notesMasterIdLst>
    <p:notesMasterId r:id="rId15"/>
  </p:notesMasterIdLst>
  <p:sldIdLst>
    <p:sldId id="391" r:id="rId3"/>
    <p:sldId id="486" r:id="rId4"/>
    <p:sldId id="496" r:id="rId5"/>
    <p:sldId id="497" r:id="rId6"/>
    <p:sldId id="498" r:id="rId7"/>
    <p:sldId id="499" r:id="rId8"/>
    <p:sldId id="500" r:id="rId9"/>
    <p:sldId id="495" r:id="rId10"/>
    <p:sldId id="501" r:id="rId11"/>
    <p:sldId id="484" r:id="rId12"/>
    <p:sldId id="503" r:id="rId13"/>
    <p:sldId id="504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os peik" initials="gp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1119" autoAdjust="0"/>
  </p:normalViewPr>
  <p:slideViewPr>
    <p:cSldViewPr snapToGrid="0">
      <p:cViewPr varScale="1">
        <p:scale>
          <a:sx n="66" d="100"/>
          <a:sy n="66" d="100"/>
        </p:scale>
        <p:origin x="-87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6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626D-5AE2-47E2-BB84-EF28B1275553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8C8BC-8E95-40CB-AAE4-AA9A09D14D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7852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http://core.ac.uk/download/pdf/18609483.pdf</a:t>
            </a:r>
            <a:r>
              <a:rPr lang="el-GR" dirty="0" smtClean="0"/>
              <a:t> (Λάχανο</a:t>
            </a:r>
            <a:r>
              <a:rPr lang="el-GR" baseline="0" dirty="0" smtClean="0"/>
              <a:t> αριστερά) 70 -90 </a:t>
            </a:r>
            <a:r>
              <a:rPr lang="en-US" baseline="0" dirty="0" smtClean="0"/>
              <a:t>nm </a:t>
            </a:r>
            <a:r>
              <a:rPr lang="el-GR" baseline="0" dirty="0" smtClean="0"/>
              <a:t>πάχος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8C8BC-8E95-40CB-AAE4-AA9A09D14D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2587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Θα μεγάλωνε</a:t>
            </a:r>
            <a:r>
              <a:rPr lang="el-GR" baseline="0" dirty="0" smtClean="0"/>
              <a:t> η επιφάνεια επαφής μεταξύ σταγόνας και επιφάνειας.</a:t>
            </a:r>
          </a:p>
          <a:p>
            <a:r>
              <a:rPr lang="el-GR" baseline="0" dirty="0" smtClean="0"/>
              <a:t>Λιγότερη επιφάνεια της σταγόνας θα ήταν σε επαφή με τον αέρα.</a:t>
            </a:r>
            <a:endParaRPr lang="el-GR" dirty="0" smtClean="0"/>
          </a:p>
          <a:p>
            <a:r>
              <a:rPr lang="el-GR" dirty="0" smtClean="0"/>
              <a:t>Το νερό δε θα κυλλούσε τόσο</a:t>
            </a:r>
            <a:r>
              <a:rPr lang="el-GR" baseline="0" dirty="0" smtClean="0"/>
              <a:t> εύκολα στην επιφάνεια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8C8BC-8E95-40CB-AAE4-AA9A09D14D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967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1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301D-1DB5-4657-B06C-F922C1D763D1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295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BC57-CDDB-4F93-9FD7-4FEEC87470BD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418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D073-54D3-48CA-8C5D-B6927FE07FA3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2561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1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E852-621C-4324-B1D7-9BAAC487B0CD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3236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A869-F868-4872-BB12-B9208D6B35E9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772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7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70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1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1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52CD-B7B2-4CC2-8EEB-D1B27F80C422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6109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31" y="482722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1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10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2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2455-D7DC-4648-A6F2-D5AC83304303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8045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DB3D-89CD-4681-8F22-3EF642099975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86883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22" y="430225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38A4-97F5-419B-B26D-2A63D4842CBF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150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91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03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343-F624-4674-B413-6EF3A14B8C8C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1036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67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29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254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850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753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780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771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8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95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6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315E-D829-4527-B9A9-70ADBECF00B1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0382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BF95-A465-4AA6-9524-D84162FFFB24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719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EEB6-AA6D-4C58-BC7F-01AEB9667D40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077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F62-84C7-4A85-83A9-54690D637B35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162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BA87-6E71-4FA9-B0D0-1A5802B84896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2831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63" y="3129296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4A80-2850-4651-8321-F62652191142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9072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A270-19AB-4919-8CA7-0DB707647BF4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6564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3" y="2669701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3" y="2892353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3" y="1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87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5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50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62273B-E197-40AB-853B-3277EB8662B2}" type="datetime1">
              <a:rPr lang="el-GR" smtClean="0"/>
              <a:pPr/>
              <a:t>14/12/2015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84" y="3225313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51" y="29574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2DD4E-B250-43A4-9314-13283928072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32503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4898-FA87-4AD0-AABD-7A96142FF6A4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2854-8449-4FEA-BFF4-1037C27A4C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2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772816"/>
            <a:ext cx="10942240" cy="1728192"/>
          </a:xfrm>
        </p:spPr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sz="3100" b="1" dirty="0" smtClean="0"/>
              <a:t>Παιδαγωγική Γνώση Περιεχομένου για τη διδασκαλία και μάθηση της </a:t>
            </a:r>
            <a:br>
              <a:rPr lang="el-GR" sz="3100" b="1" dirty="0" smtClean="0"/>
            </a:br>
            <a:r>
              <a:rPr lang="el-GR" sz="3100" b="1" dirty="0" err="1" smtClean="0"/>
              <a:t>Νανοεπιστήμης</a:t>
            </a:r>
            <a:r>
              <a:rPr lang="el-GR" sz="3100" b="1" dirty="0" smtClean="0"/>
              <a:t>-</a:t>
            </a:r>
            <a:r>
              <a:rPr lang="el-GR" sz="3100" b="1" dirty="0" err="1" smtClean="0"/>
              <a:t>Νανοτεχνολογίας</a:t>
            </a:r>
            <a:endParaRPr lang="el-G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4086225"/>
            <a:ext cx="9505056" cy="6572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i="1" dirty="0" smtClean="0">
                <a:solidFill>
                  <a:schemeClr val="tx1"/>
                </a:solidFill>
              </a:rPr>
              <a:t>Υπερ – Υδρόφοβες Επιφάνειες</a:t>
            </a:r>
            <a:endParaRPr lang="el-GR" sz="28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"/>
            <a:ext cx="12192000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9264352" y="594928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11/1</a:t>
            </a:r>
            <a:r>
              <a:rPr lang="en-US" dirty="0" smtClean="0">
                <a:solidFill>
                  <a:prstClr val="black"/>
                </a:solidFill>
              </a:rPr>
              <a:t>2</a:t>
            </a:r>
            <a:r>
              <a:rPr lang="el-GR" dirty="0" smtClean="0">
                <a:solidFill>
                  <a:prstClr val="black"/>
                </a:solidFill>
              </a:rPr>
              <a:t>/2015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367808" y="5517232"/>
            <a:ext cx="338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Μάνου Λεωνίδας – </a:t>
            </a:r>
            <a:r>
              <a:rPr lang="el-GR" dirty="0" err="1" smtClean="0">
                <a:solidFill>
                  <a:prstClr val="black"/>
                </a:solidFill>
              </a:rPr>
              <a:t>Σπύρτου</a:t>
            </a:r>
            <a:r>
              <a:rPr lang="el-GR" dirty="0" smtClean="0">
                <a:solidFill>
                  <a:prstClr val="black"/>
                </a:solidFill>
              </a:rPr>
              <a:t> Άννα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-133070"/>
            <a:ext cx="9404723" cy="990320"/>
          </a:xfrm>
        </p:spPr>
        <p:txBody>
          <a:bodyPr/>
          <a:lstStyle/>
          <a:p>
            <a:r>
              <a:rPr lang="el-GR" dirty="0" smtClean="0"/>
              <a:t>Μηχανισμός Αυτοκαθαρισμού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2471"/>
            <a:ext cx="6934200" cy="55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51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" y="186049"/>
            <a:ext cx="10287000" cy="65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966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2" y="-1"/>
            <a:ext cx="12156268" cy="68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8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181255"/>
            <a:ext cx="9404723" cy="704570"/>
          </a:xfrm>
        </p:spPr>
        <p:txBody>
          <a:bodyPr/>
          <a:lstStyle/>
          <a:p>
            <a:r>
              <a:rPr lang="el-GR" dirty="0" smtClean="0"/>
              <a:t>Διαβροχή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425"/>
            <a:ext cx="11630025" cy="4576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200" dirty="0"/>
          </a:p>
          <a:p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5" name="Rounded Rectangle 4"/>
          <p:cNvSpPr/>
          <p:nvPr/>
        </p:nvSpPr>
        <p:spPr>
          <a:xfrm>
            <a:off x="1614488" y="1843088"/>
            <a:ext cx="9015412" cy="318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Περιγράφει την επαφή ενός υγρού με μία στερεή επιφάνεια.</a:t>
            </a:r>
          </a:p>
          <a:p>
            <a:pPr algn="ctr"/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9444038" y="6243638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Bhushan</a:t>
            </a:r>
            <a:r>
              <a:rPr lang="en-US" dirty="0" smtClean="0"/>
              <a:t> 2011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672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0"/>
            <a:ext cx="9404723" cy="547407"/>
          </a:xfrm>
        </p:spPr>
        <p:txBody>
          <a:bodyPr/>
          <a:lstStyle/>
          <a:p>
            <a:r>
              <a:rPr lang="el-GR" sz="3600" b="1" dirty="0" smtClean="0"/>
              <a:t>Γωνία Επαφής</a:t>
            </a:r>
            <a:endParaRPr lang="el-GR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3</a:t>
            </a:fld>
            <a:endParaRPr lang="el-GR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7015167"/>
              </p:ext>
            </p:extLst>
          </p:nvPr>
        </p:nvGraphicFramePr>
        <p:xfrm>
          <a:off x="0" y="642938"/>
          <a:ext cx="12260576" cy="6365875"/>
        </p:xfrm>
        <a:graphic>
          <a:graphicData uri="http://schemas.openxmlformats.org/presentationml/2006/ole">
            <p:oleObj spid="_x0000_s5140" name="Έγγραφο" r:id="rId3" imgW="5424450" imgH="5575626" progId="Word.Document.12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0" y="3700462"/>
            <a:ext cx="79295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" y="4867274"/>
            <a:ext cx="7929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91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89" y="0"/>
            <a:ext cx="9404723" cy="561695"/>
          </a:xfrm>
        </p:spPr>
        <p:txBody>
          <a:bodyPr/>
          <a:lstStyle/>
          <a:p>
            <a:r>
              <a:rPr lang="el-GR" dirty="0" smtClean="0"/>
              <a:t>Υπερ – υδρόφοβη επιφάνεια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5775" y="1828801"/>
            <a:ext cx="5013877" cy="442754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3527" y="3543300"/>
            <a:ext cx="540226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7163" y="1030286"/>
            <a:ext cx="6172200" cy="168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 dirty="0" smtClean="0"/>
          </a:p>
          <a:p>
            <a:pPr algn="ctr"/>
            <a:r>
              <a:rPr lang="el-GR" sz="2800" dirty="0" smtClean="0"/>
              <a:t>Η </a:t>
            </a:r>
            <a:r>
              <a:rPr lang="el-GR" sz="2800" dirty="0"/>
              <a:t>γωνία επαφής μεταξύ σταγόνας και επιφάνειας σε </a:t>
            </a:r>
            <a:r>
              <a:rPr lang="el-GR" sz="2800" dirty="0" smtClean="0"/>
              <a:t>ηρεμία, </a:t>
            </a:r>
            <a:r>
              <a:rPr lang="el-GR" sz="2800" dirty="0"/>
              <a:t>είναι </a:t>
            </a:r>
            <a:r>
              <a:rPr lang="el-GR" sz="2800" dirty="0" smtClean="0"/>
              <a:t>μεγαλύτερη </a:t>
            </a:r>
            <a:r>
              <a:rPr lang="el-GR" sz="2800" dirty="0"/>
              <a:t>από 150</a:t>
            </a:r>
            <a:r>
              <a:rPr lang="el-GR" sz="2800" baseline="30000" dirty="0"/>
              <a:t>ο</a:t>
            </a:r>
            <a:endParaRPr lang="el-GR" sz="2800" dirty="0"/>
          </a:p>
          <a:p>
            <a:pPr algn="ctr"/>
            <a:endParaRPr lang="el-GR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57163" y="3504994"/>
            <a:ext cx="5472113" cy="187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 dirty="0" smtClean="0"/>
          </a:p>
          <a:p>
            <a:pPr algn="ctr"/>
            <a:r>
              <a:rPr lang="el-GR" sz="2800" dirty="0" smtClean="0"/>
              <a:t>Η επιφάνεια αυτοκαθαρίζεται όταν η σταγόνα νερού αρχίζει να κυλάει σε γωνία μικρότερη απο 10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endParaRPr lang="el-GR" sz="2800" dirty="0"/>
          </a:p>
          <a:p>
            <a:pPr algn="ctr"/>
            <a:endParaRPr lang="el-GR" sz="2800" dirty="0"/>
          </a:p>
        </p:txBody>
      </p:sp>
      <p:pic>
        <p:nvPicPr>
          <p:cNvPr id="6148" name="Picture 4" descr="Αποτέλεσμα εικόνας για contact angle hydrophobi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3526" y="1203324"/>
            <a:ext cx="5186405" cy="21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71737" y="280359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+</a:t>
            </a:r>
            <a:endParaRPr lang="el-GR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36042" y="5478603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=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7117" y="6057901"/>
            <a:ext cx="4300538" cy="67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Φαινόμενο του λωτού</a:t>
            </a:r>
            <a:endParaRPr lang="el-GR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7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17" y="122723"/>
            <a:ext cx="2819758" cy="747432"/>
          </a:xfrm>
        </p:spPr>
        <p:txBody>
          <a:bodyPr/>
          <a:lstStyle/>
          <a:p>
            <a:r>
              <a:rPr lang="el-GR" dirty="0" smtClean="0"/>
              <a:t>Λωτός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491" y="852642"/>
            <a:ext cx="9529762" cy="52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0448" y="6263458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www.sciencedaily.com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308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-162233" y="4829174"/>
            <a:ext cx="12831097" cy="1800226"/>
          </a:xfrm>
        </p:spPr>
        <p:txBody>
          <a:bodyPr>
            <a:noAutofit/>
          </a:bodyPr>
          <a:lstStyle/>
          <a:p>
            <a:r>
              <a:rPr lang="el-GR" sz="3200" dirty="0" smtClean="0"/>
              <a:t>Τραχύτητα της επιφάνειας</a:t>
            </a:r>
          </a:p>
          <a:p>
            <a:pPr marL="0" indent="0">
              <a:buNone/>
            </a:pPr>
            <a:r>
              <a:rPr lang="el-GR" sz="3200" dirty="0" smtClean="0"/>
              <a:t>1. Μικροδομή (10 – 20μ</a:t>
            </a:r>
            <a:r>
              <a:rPr lang="en-US" sz="3200" dirty="0" smtClean="0"/>
              <a:t>m </a:t>
            </a:r>
            <a:r>
              <a:rPr lang="el-GR" sz="3200" dirty="0" smtClean="0"/>
              <a:t>ύψος και 10 – 15μ</a:t>
            </a:r>
            <a:r>
              <a:rPr lang="en-US" sz="3200" dirty="0" smtClean="0"/>
              <a:t>m </a:t>
            </a:r>
            <a:r>
              <a:rPr lang="el-GR" sz="3200" dirty="0" smtClean="0"/>
              <a:t>σε πλάτος)</a:t>
            </a:r>
          </a:p>
          <a:p>
            <a:pPr marL="0" indent="0">
              <a:buNone/>
            </a:pPr>
            <a:r>
              <a:rPr lang="el-GR" sz="3200" dirty="0" smtClean="0"/>
              <a:t>2. Νανοδομή  (100 </a:t>
            </a:r>
            <a:r>
              <a:rPr lang="en-US" sz="3200" dirty="0" smtClean="0"/>
              <a:t>nm</a:t>
            </a:r>
            <a:r>
              <a:rPr lang="el-GR" sz="3200" dirty="0" smtClean="0"/>
              <a:t> περίπου πλάτος</a:t>
            </a:r>
            <a:r>
              <a:rPr lang="en-US" sz="3200" dirty="0" smtClean="0"/>
              <a:t> </a:t>
            </a:r>
            <a:r>
              <a:rPr lang="el-GR" sz="3200" dirty="0"/>
              <a:t>και 300</a:t>
            </a:r>
            <a:r>
              <a:rPr lang="en-US" sz="3200" dirty="0"/>
              <a:t>nm </a:t>
            </a:r>
            <a:r>
              <a:rPr lang="el-GR" sz="3200" dirty="0"/>
              <a:t>– 1μ</a:t>
            </a:r>
            <a:r>
              <a:rPr lang="en-US" sz="3200" dirty="0"/>
              <a:t>m </a:t>
            </a:r>
            <a:r>
              <a:rPr lang="el-GR" sz="3200" dirty="0" smtClean="0"/>
              <a:t>μήκος)</a:t>
            </a:r>
            <a:endParaRPr lang="el-GR" sz="2800" dirty="0"/>
          </a:p>
          <a:p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10" name="Picture 2" descr="http://pubs.rsc.org/services/images/RSCpubs.ePlatform.Service.FreeContent.ImageService.svc/ImageService/Articleimage/2009/SM/b818940d/b818940d-f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84" y="848939"/>
            <a:ext cx="12127661" cy="38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46113" y="0"/>
            <a:ext cx="10712450" cy="718857"/>
          </a:xfrm>
        </p:spPr>
        <p:txBody>
          <a:bodyPr/>
          <a:lstStyle/>
          <a:p>
            <a:r>
              <a:rPr lang="el-GR" dirty="0" smtClean="0"/>
              <a:t>Ιεραρχική δομή του φύλλου του Λωτού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864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0"/>
            <a:ext cx="9404723" cy="647420"/>
          </a:xfrm>
        </p:spPr>
        <p:txBody>
          <a:bodyPr/>
          <a:lstStyle/>
          <a:p>
            <a:r>
              <a:rPr lang="el-GR" dirty="0" smtClean="0"/>
              <a:t>Επαφή της σταγόνας στο φύλλο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00964" y="1071563"/>
            <a:ext cx="4386262" cy="5600700"/>
          </a:xfrm>
        </p:spPr>
        <p:txBody>
          <a:bodyPr>
            <a:normAutofit fontScale="47500" lnSpcReduction="20000"/>
          </a:bodyPr>
          <a:lstStyle/>
          <a:p>
            <a:endParaRPr lang="el-GR" sz="2800" dirty="0" smtClean="0"/>
          </a:p>
          <a:p>
            <a:endParaRPr lang="el-GR" sz="2800" dirty="0"/>
          </a:p>
          <a:p>
            <a:r>
              <a:rPr lang="el-GR" sz="6700" dirty="0" smtClean="0"/>
              <a:t>Γωνία επαφής:</a:t>
            </a:r>
          </a:p>
          <a:p>
            <a:pPr marL="0" indent="0">
              <a:buNone/>
            </a:pPr>
            <a:r>
              <a:rPr lang="el-GR" sz="6700" dirty="0" smtClean="0"/>
              <a:t> 165</a:t>
            </a:r>
            <a:r>
              <a:rPr lang="el-GR" sz="6700" baseline="30000" dirty="0" smtClean="0"/>
              <a:t>ο</a:t>
            </a:r>
            <a:r>
              <a:rPr lang="el-GR" sz="6700" dirty="0" smtClean="0"/>
              <a:t> περίπου</a:t>
            </a:r>
          </a:p>
          <a:p>
            <a:endParaRPr lang="el-GR" sz="6700" dirty="0"/>
          </a:p>
          <a:p>
            <a:r>
              <a:rPr lang="el-GR" sz="6700" dirty="0" smtClean="0"/>
              <a:t>Ποσοστό επαφής:  </a:t>
            </a:r>
          </a:p>
          <a:p>
            <a:pPr marL="0" indent="0">
              <a:buNone/>
            </a:pPr>
            <a:r>
              <a:rPr lang="el-GR" sz="6700" dirty="0" smtClean="0"/>
              <a:t>0,6 % περίπου</a:t>
            </a:r>
          </a:p>
          <a:p>
            <a:pPr marL="0" indent="0">
              <a:buNone/>
            </a:pPr>
            <a:endParaRPr lang="el-GR" sz="6700" dirty="0"/>
          </a:p>
          <a:p>
            <a:r>
              <a:rPr lang="el-GR" sz="6700" dirty="0" smtClean="0"/>
              <a:t>Γωνία κύλισης:</a:t>
            </a:r>
          </a:p>
          <a:p>
            <a:pPr marL="0" indent="0">
              <a:buNone/>
            </a:pPr>
            <a:r>
              <a:rPr lang="el-GR" sz="6700" dirty="0" smtClean="0"/>
              <a:t>3</a:t>
            </a:r>
            <a:r>
              <a:rPr lang="el-GR" sz="6700" baseline="30000" dirty="0" smtClean="0"/>
              <a:t>ο</a:t>
            </a:r>
            <a:r>
              <a:rPr lang="el-GR" sz="6700" dirty="0" smtClean="0"/>
              <a:t> περίπου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n-US" sz="2000" dirty="0"/>
              <a:t>https://en.wikipedia.org/wiki/Lotus_effect</a:t>
            </a:r>
            <a:endParaRPr lang="el-GR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8194" name="Picture 2" descr="http://www.me.umn.edu/%7Elixxx099/EFRI_CAES/Research/surface%20texturing%20images/Surface%20Texturing.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85825"/>
            <a:ext cx="7695671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0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3" y="0"/>
            <a:ext cx="11958637" cy="504545"/>
          </a:xfrm>
        </p:spPr>
        <p:txBody>
          <a:bodyPr/>
          <a:lstStyle/>
          <a:p>
            <a:r>
              <a:rPr lang="el-GR" dirty="0" smtClean="0"/>
              <a:t>Υπερ – υδρόφοβες </a:t>
            </a:r>
            <a:r>
              <a:rPr lang="el-GR" dirty="0"/>
              <a:t>&amp;</a:t>
            </a:r>
            <a:r>
              <a:rPr lang="el-GR" dirty="0" smtClean="0"/>
              <a:t> υπερ -υδρόφιλες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97" y="1257299"/>
            <a:ext cx="6666028" cy="538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1005722"/>
            <a:ext cx="5457826" cy="626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90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463" y="742950"/>
            <a:ext cx="9404723" cy="604557"/>
          </a:xfrm>
        </p:spPr>
        <p:txBody>
          <a:bodyPr/>
          <a:lstStyle/>
          <a:p>
            <a:r>
              <a:rPr lang="el-GR" dirty="0" smtClean="0"/>
              <a:t>Βιομιμητισμός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1585913" y="2728913"/>
            <a:ext cx="9301162" cy="2486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sz="3200" dirty="0" smtClean="0"/>
          </a:p>
          <a:p>
            <a:pPr algn="just"/>
            <a:endParaRPr lang="el-GR" sz="3200" dirty="0"/>
          </a:p>
          <a:p>
            <a:pPr algn="just"/>
            <a:endParaRPr lang="el-GR" sz="3200" dirty="0" smtClean="0"/>
          </a:p>
          <a:p>
            <a:pPr algn="just"/>
            <a:endParaRPr lang="el-GR" sz="3200" dirty="0"/>
          </a:p>
          <a:p>
            <a:pPr algn="just"/>
            <a:r>
              <a:rPr lang="el-GR" sz="3200" dirty="0" smtClean="0"/>
              <a:t>Μία </a:t>
            </a:r>
            <a:r>
              <a:rPr lang="el-GR" sz="3200" dirty="0"/>
              <a:t>διαδικασία όπου οι δομές και οι μηχανισμοί της </a:t>
            </a:r>
            <a:r>
              <a:rPr lang="el-GR" sz="3200" dirty="0" smtClean="0"/>
              <a:t>φύσης, </a:t>
            </a:r>
            <a:r>
              <a:rPr lang="el-GR" sz="3200" dirty="0"/>
              <a:t>αντιγράφονται και εφαρμόζονται στη τεχνολογία.</a:t>
            </a:r>
          </a:p>
          <a:p>
            <a:pPr algn="just"/>
            <a:endParaRPr lang="el-GR" sz="2400" dirty="0"/>
          </a:p>
          <a:p>
            <a:pPr algn="just"/>
            <a:endParaRPr lang="el-GR" sz="2400" dirty="0"/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											(Bhushan 2011)</a:t>
            </a:r>
            <a:endParaRPr lang="el-GR" sz="3200" dirty="0"/>
          </a:p>
          <a:p>
            <a:pPr algn="ctr"/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39724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3890</TotalTime>
  <Words>228</Words>
  <Application>Microsoft Office PowerPoint</Application>
  <PresentationFormat>Προσαρμογή</PresentationFormat>
  <Paragraphs>66</Paragraphs>
  <Slides>12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Ιόν</vt:lpstr>
      <vt:lpstr>Office Theme</vt:lpstr>
      <vt:lpstr>Έγγραφο του Microsoft Office Word</vt:lpstr>
      <vt:lpstr> Παιδαγωγική Γνώση Περιεχομένου για τη διδασκαλία και μάθηση της  Νανοεπιστήμης-Νανοτεχνολογίας</vt:lpstr>
      <vt:lpstr>Διαβροχή </vt:lpstr>
      <vt:lpstr>Γωνία Επαφής</vt:lpstr>
      <vt:lpstr>Υπερ – υδρόφοβη επιφάνεια</vt:lpstr>
      <vt:lpstr>Λωτός</vt:lpstr>
      <vt:lpstr>Ιεραρχική δομή του φύλλου του Λωτού</vt:lpstr>
      <vt:lpstr>Επαφή της σταγόνας στο φύλλο</vt:lpstr>
      <vt:lpstr>Υπερ – υδρόφοβες &amp; υπερ -υδρόφιλες</vt:lpstr>
      <vt:lpstr>Βιομιμητισμός</vt:lpstr>
      <vt:lpstr>Μηχανισμός Αυτοκαθαρισμού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Ανάπτυξη και αξιολόγηση Διδακτικής Μαθησιακής Σειράς για την διδασκαλία της νανοεπιστήμης- νανοτεχνολογίας (Ν-ΕΤ) στο δημοτικό σχολείο</dc:title>
  <dc:creator>giorgos peik</dc:creator>
  <cp:lastModifiedBy>Asus</cp:lastModifiedBy>
  <cp:revision>697</cp:revision>
  <dcterms:created xsi:type="dcterms:W3CDTF">2015-04-30T12:02:12Z</dcterms:created>
  <dcterms:modified xsi:type="dcterms:W3CDTF">2015-12-14T11:47:56Z</dcterms:modified>
</cp:coreProperties>
</file>