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73" r:id="rId8"/>
    <p:sldId id="274" r:id="rId9"/>
    <p:sldId id="275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B94884-C26D-44B0-B325-694C72B114D0}" type="doc">
      <dgm:prSet loTypeId="urn:microsoft.com/office/officeart/2005/8/layout/venn1" loCatId="relationship" qsTypeId="urn:microsoft.com/office/officeart/2005/8/quickstyle/3d1" qsCatId="3D" csTypeId="urn:microsoft.com/office/officeart/2005/8/colors/accent1_2" csCatId="accent1" phldr="1"/>
      <dgm:spPr/>
    </dgm:pt>
    <dgm:pt modelId="{2B81450D-BB01-47A2-B2CD-167674F66936}">
      <dgm:prSet phldrT="[Κείμενο]" custT="1"/>
      <dgm:spPr/>
      <dgm:t>
        <a:bodyPr/>
        <a:lstStyle/>
        <a:p>
          <a:r>
            <a:rPr lang="el-GR" sz="2400" b="1" dirty="0" smtClean="0">
              <a:solidFill>
                <a:schemeClr val="bg1"/>
              </a:solidFill>
            </a:rPr>
            <a:t>Περιεχόμενο</a:t>
          </a:r>
          <a:endParaRPr lang="el-GR" sz="2400" b="1" dirty="0">
            <a:solidFill>
              <a:schemeClr val="bg1"/>
            </a:solidFill>
          </a:endParaRPr>
        </a:p>
      </dgm:t>
    </dgm:pt>
    <dgm:pt modelId="{23CE014F-4A9E-47DE-A653-3E20EB03A51B}" type="parTrans" cxnId="{4BA16139-1E4A-48ED-8FAB-FA696AA5055F}">
      <dgm:prSet/>
      <dgm:spPr/>
      <dgm:t>
        <a:bodyPr/>
        <a:lstStyle/>
        <a:p>
          <a:endParaRPr lang="el-GR"/>
        </a:p>
      </dgm:t>
    </dgm:pt>
    <dgm:pt modelId="{F4286464-4A3C-4D5D-AC24-384D93D3B063}" type="sibTrans" cxnId="{4BA16139-1E4A-48ED-8FAB-FA696AA5055F}">
      <dgm:prSet/>
      <dgm:spPr/>
      <dgm:t>
        <a:bodyPr/>
        <a:lstStyle/>
        <a:p>
          <a:endParaRPr lang="el-GR"/>
        </a:p>
      </dgm:t>
    </dgm:pt>
    <dgm:pt modelId="{C62AFA63-8A1E-4CD4-A528-A8987157834D}" type="pres">
      <dgm:prSet presAssocID="{F6B94884-C26D-44B0-B325-694C72B114D0}" presName="compositeShape" presStyleCnt="0">
        <dgm:presLayoutVars>
          <dgm:chMax val="7"/>
          <dgm:dir/>
          <dgm:resizeHandles val="exact"/>
        </dgm:presLayoutVars>
      </dgm:prSet>
      <dgm:spPr/>
    </dgm:pt>
    <dgm:pt modelId="{F234967A-D701-4BF3-8B01-517EE172202E}" type="pres">
      <dgm:prSet presAssocID="{2B81450D-BB01-47A2-B2CD-167674F66936}" presName="circ1TxSh" presStyleLbl="vennNode1" presStyleIdx="0" presStyleCnt="1" custScaleX="128015" custLinFactNeighborX="7859" custLinFactNeighborY="0"/>
      <dgm:spPr/>
      <dgm:t>
        <a:bodyPr/>
        <a:lstStyle/>
        <a:p>
          <a:endParaRPr lang="el-GR"/>
        </a:p>
      </dgm:t>
    </dgm:pt>
  </dgm:ptLst>
  <dgm:cxnLst>
    <dgm:cxn modelId="{F6F10284-853C-4639-B0D6-C29D625595D0}" type="presOf" srcId="{F6B94884-C26D-44B0-B325-694C72B114D0}" destId="{C62AFA63-8A1E-4CD4-A528-A8987157834D}" srcOrd="0" destOrd="0" presId="urn:microsoft.com/office/officeart/2005/8/layout/venn1"/>
    <dgm:cxn modelId="{4BA16139-1E4A-48ED-8FAB-FA696AA5055F}" srcId="{F6B94884-C26D-44B0-B325-694C72B114D0}" destId="{2B81450D-BB01-47A2-B2CD-167674F66936}" srcOrd="0" destOrd="0" parTransId="{23CE014F-4A9E-47DE-A653-3E20EB03A51B}" sibTransId="{F4286464-4A3C-4D5D-AC24-384D93D3B063}"/>
    <dgm:cxn modelId="{616EDFF6-5C61-403C-9D5A-FD1CFAA3F0C6}" type="presOf" srcId="{2B81450D-BB01-47A2-B2CD-167674F66936}" destId="{F234967A-D701-4BF3-8B01-517EE172202E}" srcOrd="0" destOrd="0" presId="urn:microsoft.com/office/officeart/2005/8/layout/venn1"/>
    <dgm:cxn modelId="{13D36B00-49AF-403A-8D67-26EAB3DAAA79}" type="presParOf" srcId="{C62AFA63-8A1E-4CD4-A528-A8987157834D}" destId="{F234967A-D701-4BF3-8B01-517EE172202E}" srcOrd="0" destOrd="0" presId="urn:microsoft.com/office/officeart/2005/8/layout/venn1"/>
  </dgm:cxnLst>
  <dgm:bg>
    <a:solidFill>
      <a:schemeClr val="bg2"/>
    </a:solidFill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6B94884-C26D-44B0-B325-694C72B114D0}" type="doc">
      <dgm:prSet loTypeId="urn:microsoft.com/office/officeart/2005/8/layout/venn1" loCatId="relationship" qsTypeId="urn:microsoft.com/office/officeart/2005/8/quickstyle/3d1" qsCatId="3D" csTypeId="urn:microsoft.com/office/officeart/2005/8/colors/accent1_2" csCatId="accent1" phldr="1"/>
      <dgm:spPr/>
    </dgm:pt>
    <dgm:pt modelId="{2B81450D-BB01-47A2-B2CD-167674F66936}">
      <dgm:prSet phldrT="[Κείμενο]" custT="1"/>
      <dgm:spPr/>
      <dgm:t>
        <a:bodyPr/>
        <a:lstStyle/>
        <a:p>
          <a:r>
            <a:rPr lang="el-GR" sz="2800" b="1" dirty="0" smtClean="0">
              <a:solidFill>
                <a:schemeClr val="bg1"/>
              </a:solidFill>
            </a:rPr>
            <a:t>Πλαίσιο</a:t>
          </a:r>
          <a:endParaRPr lang="el-GR" sz="2800" b="1" dirty="0">
            <a:solidFill>
              <a:schemeClr val="bg1"/>
            </a:solidFill>
          </a:endParaRPr>
        </a:p>
      </dgm:t>
    </dgm:pt>
    <dgm:pt modelId="{23CE014F-4A9E-47DE-A653-3E20EB03A51B}" type="parTrans" cxnId="{4BA16139-1E4A-48ED-8FAB-FA696AA5055F}">
      <dgm:prSet/>
      <dgm:spPr/>
      <dgm:t>
        <a:bodyPr/>
        <a:lstStyle/>
        <a:p>
          <a:endParaRPr lang="el-GR"/>
        </a:p>
      </dgm:t>
    </dgm:pt>
    <dgm:pt modelId="{F4286464-4A3C-4D5D-AC24-384D93D3B063}" type="sibTrans" cxnId="{4BA16139-1E4A-48ED-8FAB-FA696AA5055F}">
      <dgm:prSet/>
      <dgm:spPr/>
      <dgm:t>
        <a:bodyPr/>
        <a:lstStyle/>
        <a:p>
          <a:endParaRPr lang="el-GR"/>
        </a:p>
      </dgm:t>
    </dgm:pt>
    <dgm:pt modelId="{C62AFA63-8A1E-4CD4-A528-A8987157834D}" type="pres">
      <dgm:prSet presAssocID="{F6B94884-C26D-44B0-B325-694C72B114D0}" presName="compositeShape" presStyleCnt="0">
        <dgm:presLayoutVars>
          <dgm:chMax val="7"/>
          <dgm:dir/>
          <dgm:resizeHandles val="exact"/>
        </dgm:presLayoutVars>
      </dgm:prSet>
      <dgm:spPr/>
    </dgm:pt>
    <dgm:pt modelId="{F234967A-D701-4BF3-8B01-517EE172202E}" type="pres">
      <dgm:prSet presAssocID="{2B81450D-BB01-47A2-B2CD-167674F66936}" presName="circ1TxSh" presStyleLbl="vennNode1" presStyleIdx="0" presStyleCnt="1" custScaleX="140372" custLinFactNeighborX="-27524" custLinFactNeighborY="-46613"/>
      <dgm:spPr/>
      <dgm:t>
        <a:bodyPr/>
        <a:lstStyle/>
        <a:p>
          <a:endParaRPr lang="el-GR"/>
        </a:p>
      </dgm:t>
    </dgm:pt>
  </dgm:ptLst>
  <dgm:cxnLst>
    <dgm:cxn modelId="{4BA16139-1E4A-48ED-8FAB-FA696AA5055F}" srcId="{F6B94884-C26D-44B0-B325-694C72B114D0}" destId="{2B81450D-BB01-47A2-B2CD-167674F66936}" srcOrd="0" destOrd="0" parTransId="{23CE014F-4A9E-47DE-A653-3E20EB03A51B}" sibTransId="{F4286464-4A3C-4D5D-AC24-384D93D3B063}"/>
    <dgm:cxn modelId="{ACC8AF7D-D87A-48B5-93B5-CDB64BC14556}" type="presOf" srcId="{F6B94884-C26D-44B0-B325-694C72B114D0}" destId="{C62AFA63-8A1E-4CD4-A528-A8987157834D}" srcOrd="0" destOrd="0" presId="urn:microsoft.com/office/officeart/2005/8/layout/venn1"/>
    <dgm:cxn modelId="{E8C7FFE8-7EC1-4EA8-90F0-54ACF9BCAD5E}" type="presOf" srcId="{2B81450D-BB01-47A2-B2CD-167674F66936}" destId="{F234967A-D701-4BF3-8B01-517EE172202E}" srcOrd="0" destOrd="0" presId="urn:microsoft.com/office/officeart/2005/8/layout/venn1"/>
    <dgm:cxn modelId="{F0A274A8-7E78-4D65-B93D-BB60BD649575}" type="presParOf" srcId="{C62AFA63-8A1E-4CD4-A528-A8987157834D}" destId="{F234967A-D701-4BF3-8B01-517EE172202E}" srcOrd="0" destOrd="0" presId="urn:microsoft.com/office/officeart/2005/8/layout/venn1"/>
  </dgm:cxnLst>
  <dgm:bg>
    <a:solidFill>
      <a:schemeClr val="bg2"/>
    </a:solidFill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6B94884-C26D-44B0-B325-694C72B114D0}" type="doc">
      <dgm:prSet loTypeId="urn:microsoft.com/office/officeart/2005/8/layout/venn1" loCatId="relationship" qsTypeId="urn:microsoft.com/office/officeart/2005/8/quickstyle/3d1" qsCatId="3D" csTypeId="urn:microsoft.com/office/officeart/2005/8/colors/accent1_2" csCatId="accent1" phldr="1"/>
      <dgm:spPr/>
    </dgm:pt>
    <dgm:pt modelId="{2B81450D-BB01-47A2-B2CD-167674F66936}">
      <dgm:prSet phldrT="[Κείμενο]" custT="1"/>
      <dgm:spPr/>
      <dgm:t>
        <a:bodyPr/>
        <a:lstStyle/>
        <a:p>
          <a:r>
            <a:rPr lang="el-GR" sz="2800" b="1" dirty="0" smtClean="0">
              <a:solidFill>
                <a:schemeClr val="bg1"/>
              </a:solidFill>
            </a:rPr>
            <a:t>Παιδαγωγική</a:t>
          </a:r>
          <a:endParaRPr lang="el-GR" sz="2800" b="1" dirty="0">
            <a:solidFill>
              <a:schemeClr val="bg1"/>
            </a:solidFill>
          </a:endParaRPr>
        </a:p>
      </dgm:t>
    </dgm:pt>
    <dgm:pt modelId="{23CE014F-4A9E-47DE-A653-3E20EB03A51B}" type="parTrans" cxnId="{4BA16139-1E4A-48ED-8FAB-FA696AA5055F}">
      <dgm:prSet/>
      <dgm:spPr/>
      <dgm:t>
        <a:bodyPr/>
        <a:lstStyle/>
        <a:p>
          <a:endParaRPr lang="el-GR"/>
        </a:p>
      </dgm:t>
    </dgm:pt>
    <dgm:pt modelId="{F4286464-4A3C-4D5D-AC24-384D93D3B063}" type="sibTrans" cxnId="{4BA16139-1E4A-48ED-8FAB-FA696AA5055F}">
      <dgm:prSet/>
      <dgm:spPr/>
      <dgm:t>
        <a:bodyPr/>
        <a:lstStyle/>
        <a:p>
          <a:endParaRPr lang="el-GR"/>
        </a:p>
      </dgm:t>
    </dgm:pt>
    <dgm:pt modelId="{C62AFA63-8A1E-4CD4-A528-A8987157834D}" type="pres">
      <dgm:prSet presAssocID="{F6B94884-C26D-44B0-B325-694C72B114D0}" presName="compositeShape" presStyleCnt="0">
        <dgm:presLayoutVars>
          <dgm:chMax val="7"/>
          <dgm:dir/>
          <dgm:resizeHandles val="exact"/>
        </dgm:presLayoutVars>
      </dgm:prSet>
      <dgm:spPr/>
    </dgm:pt>
    <dgm:pt modelId="{F234967A-D701-4BF3-8B01-517EE172202E}" type="pres">
      <dgm:prSet presAssocID="{2B81450D-BB01-47A2-B2CD-167674F66936}" presName="circ1TxSh" presStyleLbl="vennNode1" presStyleIdx="0" presStyleCnt="1" custScaleX="140372" custLinFactNeighborX="-27524" custLinFactNeighborY="-46613"/>
      <dgm:spPr/>
      <dgm:t>
        <a:bodyPr/>
        <a:lstStyle/>
        <a:p>
          <a:endParaRPr lang="el-GR"/>
        </a:p>
      </dgm:t>
    </dgm:pt>
  </dgm:ptLst>
  <dgm:cxnLst>
    <dgm:cxn modelId="{D77E7AFA-D0C8-4F22-A8F4-AF9AB3667361}" type="presOf" srcId="{F6B94884-C26D-44B0-B325-694C72B114D0}" destId="{C62AFA63-8A1E-4CD4-A528-A8987157834D}" srcOrd="0" destOrd="0" presId="urn:microsoft.com/office/officeart/2005/8/layout/venn1"/>
    <dgm:cxn modelId="{4BA16139-1E4A-48ED-8FAB-FA696AA5055F}" srcId="{F6B94884-C26D-44B0-B325-694C72B114D0}" destId="{2B81450D-BB01-47A2-B2CD-167674F66936}" srcOrd="0" destOrd="0" parTransId="{23CE014F-4A9E-47DE-A653-3E20EB03A51B}" sibTransId="{F4286464-4A3C-4D5D-AC24-384D93D3B063}"/>
    <dgm:cxn modelId="{BFB92595-48BE-4931-B302-C4287E572289}" type="presOf" srcId="{2B81450D-BB01-47A2-B2CD-167674F66936}" destId="{F234967A-D701-4BF3-8B01-517EE172202E}" srcOrd="0" destOrd="0" presId="urn:microsoft.com/office/officeart/2005/8/layout/venn1"/>
    <dgm:cxn modelId="{C994EE9C-DB4D-49EA-8FEB-49C42B009A56}" type="presParOf" srcId="{C62AFA63-8A1E-4CD4-A528-A8987157834D}" destId="{F234967A-D701-4BF3-8B01-517EE172202E}" srcOrd="0" destOrd="0" presId="urn:microsoft.com/office/officeart/2005/8/layout/venn1"/>
  </dgm:cxnLst>
  <dgm:bg>
    <a:solidFill>
      <a:schemeClr val="bg2"/>
    </a:solidFill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B228181-A7EB-4BE3-9823-C3E0E369033A}" type="doc">
      <dgm:prSet loTypeId="urn:microsoft.com/office/officeart/2005/8/layout/venn1" loCatId="relationship" qsTypeId="urn:microsoft.com/office/officeart/2005/8/quickstyle/simple4" qsCatId="simple" csTypeId="urn:microsoft.com/office/officeart/2005/8/colors/accent3_4" csCatId="accent3" phldr="1"/>
      <dgm:spPr/>
    </dgm:pt>
    <dgm:pt modelId="{26FC393A-CBBA-4B47-9218-FC42A4270EE0}">
      <dgm:prSet phldrT="[Κείμενο]" custT="1"/>
      <dgm:spPr/>
      <dgm:t>
        <a:bodyPr/>
        <a:lstStyle/>
        <a:p>
          <a:r>
            <a:rPr lang="el-GR" sz="1800" b="1" dirty="0" smtClean="0">
              <a:solidFill>
                <a:schemeClr val="tx1"/>
              </a:solidFill>
            </a:rPr>
            <a:t>Παιδαγωγική Γνώση</a:t>
          </a:r>
          <a:endParaRPr lang="el-GR" sz="1800" b="1" dirty="0">
            <a:solidFill>
              <a:schemeClr val="tx1"/>
            </a:solidFill>
          </a:endParaRPr>
        </a:p>
      </dgm:t>
    </dgm:pt>
    <dgm:pt modelId="{1C51B3F3-3959-41D7-B070-1A2EBFF6BC5A}" type="parTrans" cxnId="{492B62DD-322D-461C-A962-3565D43C2DC1}">
      <dgm:prSet/>
      <dgm:spPr/>
      <dgm:t>
        <a:bodyPr/>
        <a:lstStyle/>
        <a:p>
          <a:endParaRPr lang="el-GR"/>
        </a:p>
      </dgm:t>
    </dgm:pt>
    <dgm:pt modelId="{4619A288-D267-493C-9283-C321B05629AC}" type="sibTrans" cxnId="{492B62DD-322D-461C-A962-3565D43C2DC1}">
      <dgm:prSet/>
      <dgm:spPr/>
      <dgm:t>
        <a:bodyPr/>
        <a:lstStyle/>
        <a:p>
          <a:endParaRPr lang="el-GR"/>
        </a:p>
      </dgm:t>
    </dgm:pt>
    <dgm:pt modelId="{A831BD2C-AA88-41EA-83FD-C8A415F64CE2}">
      <dgm:prSet phldrT="[Κείμενο]" custT="1"/>
      <dgm:spPr/>
      <dgm:t>
        <a:bodyPr/>
        <a:lstStyle/>
        <a:p>
          <a:r>
            <a:rPr lang="el-GR" sz="1800" b="1" dirty="0" smtClean="0">
              <a:solidFill>
                <a:schemeClr val="tx1"/>
              </a:solidFill>
            </a:rPr>
            <a:t>Γνώση Πλαισίου</a:t>
          </a:r>
          <a:endParaRPr lang="el-GR" sz="1800" b="1" dirty="0">
            <a:solidFill>
              <a:schemeClr val="tx1"/>
            </a:solidFill>
          </a:endParaRPr>
        </a:p>
      </dgm:t>
    </dgm:pt>
    <dgm:pt modelId="{132A8F29-27B2-459D-87F5-2695C208AA2C}" type="parTrans" cxnId="{0F4DCE71-4023-4E9D-92C5-3D6D09CB45B9}">
      <dgm:prSet/>
      <dgm:spPr/>
      <dgm:t>
        <a:bodyPr/>
        <a:lstStyle/>
        <a:p>
          <a:endParaRPr lang="el-GR"/>
        </a:p>
      </dgm:t>
    </dgm:pt>
    <dgm:pt modelId="{CEB1012B-F892-47E2-9CDB-67E39A2FF4E2}" type="sibTrans" cxnId="{0F4DCE71-4023-4E9D-92C5-3D6D09CB45B9}">
      <dgm:prSet/>
      <dgm:spPr/>
      <dgm:t>
        <a:bodyPr/>
        <a:lstStyle/>
        <a:p>
          <a:endParaRPr lang="el-GR"/>
        </a:p>
      </dgm:t>
    </dgm:pt>
    <dgm:pt modelId="{F3B0C461-69A8-423F-B343-177EE99EF17D}">
      <dgm:prSet phldrT="[Κείμενο]" custT="1"/>
      <dgm:spPr/>
      <dgm:t>
        <a:bodyPr/>
        <a:lstStyle/>
        <a:p>
          <a:r>
            <a:rPr lang="el-GR" sz="1800" b="1" dirty="0" smtClean="0">
              <a:solidFill>
                <a:schemeClr val="tx1"/>
              </a:solidFill>
            </a:rPr>
            <a:t>Γνώση Περιεχομένου</a:t>
          </a:r>
          <a:endParaRPr lang="el-GR" sz="1800" b="1" dirty="0">
            <a:solidFill>
              <a:schemeClr val="tx1"/>
            </a:solidFill>
          </a:endParaRPr>
        </a:p>
      </dgm:t>
    </dgm:pt>
    <dgm:pt modelId="{D3B73F65-726F-4651-8B65-16A97320093F}" type="parTrans" cxnId="{88D84B1F-852F-4662-93A2-23551392A22A}">
      <dgm:prSet/>
      <dgm:spPr/>
      <dgm:t>
        <a:bodyPr/>
        <a:lstStyle/>
        <a:p>
          <a:endParaRPr lang="el-GR"/>
        </a:p>
      </dgm:t>
    </dgm:pt>
    <dgm:pt modelId="{312DBBC3-0FFC-4BE6-9FCD-885CD19BBD3D}" type="sibTrans" cxnId="{88D84B1F-852F-4662-93A2-23551392A22A}">
      <dgm:prSet/>
      <dgm:spPr/>
      <dgm:t>
        <a:bodyPr/>
        <a:lstStyle/>
        <a:p>
          <a:endParaRPr lang="el-GR"/>
        </a:p>
      </dgm:t>
    </dgm:pt>
    <dgm:pt modelId="{061FD99D-4F85-4DA4-9961-73587902FE91}" type="pres">
      <dgm:prSet presAssocID="{5B228181-A7EB-4BE3-9823-C3E0E369033A}" presName="compositeShape" presStyleCnt="0">
        <dgm:presLayoutVars>
          <dgm:chMax val="7"/>
          <dgm:dir/>
          <dgm:resizeHandles val="exact"/>
        </dgm:presLayoutVars>
      </dgm:prSet>
      <dgm:spPr/>
    </dgm:pt>
    <dgm:pt modelId="{1EC11DB3-34AD-4FE3-9418-9323431047F7}" type="pres">
      <dgm:prSet presAssocID="{26FC393A-CBBA-4B47-9218-FC42A4270EE0}" presName="circ1" presStyleLbl="vennNode1" presStyleIdx="0" presStyleCnt="3" custScaleX="121950" custScaleY="94598"/>
      <dgm:spPr/>
      <dgm:t>
        <a:bodyPr/>
        <a:lstStyle/>
        <a:p>
          <a:endParaRPr lang="el-GR"/>
        </a:p>
      </dgm:t>
    </dgm:pt>
    <dgm:pt modelId="{6937AA91-9C5D-4735-AFE3-7E840A2D7ECD}" type="pres">
      <dgm:prSet presAssocID="{26FC393A-CBBA-4B47-9218-FC42A4270EE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2F52EE8-F0AA-485E-97BB-41E7DD64119E}" type="pres">
      <dgm:prSet presAssocID="{A831BD2C-AA88-41EA-83FD-C8A415F64CE2}" presName="circ2" presStyleLbl="vennNode1" presStyleIdx="1" presStyleCnt="3" custScaleX="115685" custScaleY="105069" custLinFactNeighborX="23331" custLinFactNeighborY="150"/>
      <dgm:spPr/>
      <dgm:t>
        <a:bodyPr/>
        <a:lstStyle/>
        <a:p>
          <a:endParaRPr lang="el-GR"/>
        </a:p>
      </dgm:t>
    </dgm:pt>
    <dgm:pt modelId="{5F44AE1E-CDDE-494D-AF08-267F13661ABA}" type="pres">
      <dgm:prSet presAssocID="{A831BD2C-AA88-41EA-83FD-C8A415F64CE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43595C2-1974-4FD0-900A-97949CA0BA8D}" type="pres">
      <dgm:prSet presAssocID="{F3B0C461-69A8-423F-B343-177EE99EF17D}" presName="circ3" presStyleLbl="vennNode1" presStyleIdx="2" presStyleCnt="3" custScaleX="109540" custLinFactNeighborX="1879" custLinFactNeighborY="2742"/>
      <dgm:spPr/>
      <dgm:t>
        <a:bodyPr/>
        <a:lstStyle/>
        <a:p>
          <a:endParaRPr lang="el-GR"/>
        </a:p>
      </dgm:t>
    </dgm:pt>
    <dgm:pt modelId="{30D6DDA5-477D-4205-B6CF-9F9122796209}" type="pres">
      <dgm:prSet presAssocID="{F3B0C461-69A8-423F-B343-177EE99EF17D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C97BBE90-3ABD-4DDE-9BD0-7B665B3D9E2E}" type="presOf" srcId="{5B228181-A7EB-4BE3-9823-C3E0E369033A}" destId="{061FD99D-4F85-4DA4-9961-73587902FE91}" srcOrd="0" destOrd="0" presId="urn:microsoft.com/office/officeart/2005/8/layout/venn1"/>
    <dgm:cxn modelId="{529F41A7-EE11-4C54-9697-7D1693B75EAE}" type="presOf" srcId="{26FC393A-CBBA-4B47-9218-FC42A4270EE0}" destId="{6937AA91-9C5D-4735-AFE3-7E840A2D7ECD}" srcOrd="1" destOrd="0" presId="urn:microsoft.com/office/officeart/2005/8/layout/venn1"/>
    <dgm:cxn modelId="{925846BE-E354-42C1-B55B-E57B61E54853}" type="presOf" srcId="{A831BD2C-AA88-41EA-83FD-C8A415F64CE2}" destId="{72F52EE8-F0AA-485E-97BB-41E7DD64119E}" srcOrd="0" destOrd="0" presId="urn:microsoft.com/office/officeart/2005/8/layout/venn1"/>
    <dgm:cxn modelId="{88D84B1F-852F-4662-93A2-23551392A22A}" srcId="{5B228181-A7EB-4BE3-9823-C3E0E369033A}" destId="{F3B0C461-69A8-423F-B343-177EE99EF17D}" srcOrd="2" destOrd="0" parTransId="{D3B73F65-726F-4651-8B65-16A97320093F}" sibTransId="{312DBBC3-0FFC-4BE6-9FCD-885CD19BBD3D}"/>
    <dgm:cxn modelId="{BB452DCF-3FF7-4E61-A36D-B1148FF8935B}" type="presOf" srcId="{A831BD2C-AA88-41EA-83FD-C8A415F64CE2}" destId="{5F44AE1E-CDDE-494D-AF08-267F13661ABA}" srcOrd="1" destOrd="0" presId="urn:microsoft.com/office/officeart/2005/8/layout/venn1"/>
    <dgm:cxn modelId="{0F4DCE71-4023-4E9D-92C5-3D6D09CB45B9}" srcId="{5B228181-A7EB-4BE3-9823-C3E0E369033A}" destId="{A831BD2C-AA88-41EA-83FD-C8A415F64CE2}" srcOrd="1" destOrd="0" parTransId="{132A8F29-27B2-459D-87F5-2695C208AA2C}" sibTransId="{CEB1012B-F892-47E2-9CDB-67E39A2FF4E2}"/>
    <dgm:cxn modelId="{6F3B987D-ACBA-4B53-8D35-D9337D9B308F}" type="presOf" srcId="{F3B0C461-69A8-423F-B343-177EE99EF17D}" destId="{343595C2-1974-4FD0-900A-97949CA0BA8D}" srcOrd="0" destOrd="0" presId="urn:microsoft.com/office/officeart/2005/8/layout/venn1"/>
    <dgm:cxn modelId="{21B6F965-830B-4199-BBE7-56C30211F5DA}" type="presOf" srcId="{F3B0C461-69A8-423F-B343-177EE99EF17D}" destId="{30D6DDA5-477D-4205-B6CF-9F9122796209}" srcOrd="1" destOrd="0" presId="urn:microsoft.com/office/officeart/2005/8/layout/venn1"/>
    <dgm:cxn modelId="{99FF9B62-476E-4A28-A566-4A1ADA08D7B4}" type="presOf" srcId="{26FC393A-CBBA-4B47-9218-FC42A4270EE0}" destId="{1EC11DB3-34AD-4FE3-9418-9323431047F7}" srcOrd="0" destOrd="0" presId="urn:microsoft.com/office/officeart/2005/8/layout/venn1"/>
    <dgm:cxn modelId="{492B62DD-322D-461C-A962-3565D43C2DC1}" srcId="{5B228181-A7EB-4BE3-9823-C3E0E369033A}" destId="{26FC393A-CBBA-4B47-9218-FC42A4270EE0}" srcOrd="0" destOrd="0" parTransId="{1C51B3F3-3959-41D7-B070-1A2EBFF6BC5A}" sibTransId="{4619A288-D267-493C-9283-C321B05629AC}"/>
    <dgm:cxn modelId="{3E22091B-3DE4-49BE-8912-C7F4A3A2E84A}" type="presParOf" srcId="{061FD99D-4F85-4DA4-9961-73587902FE91}" destId="{1EC11DB3-34AD-4FE3-9418-9323431047F7}" srcOrd="0" destOrd="0" presId="urn:microsoft.com/office/officeart/2005/8/layout/venn1"/>
    <dgm:cxn modelId="{56BB7CB8-53D6-4510-896F-547CE4CE8FDC}" type="presParOf" srcId="{061FD99D-4F85-4DA4-9961-73587902FE91}" destId="{6937AA91-9C5D-4735-AFE3-7E840A2D7ECD}" srcOrd="1" destOrd="0" presId="urn:microsoft.com/office/officeart/2005/8/layout/venn1"/>
    <dgm:cxn modelId="{8EE03426-4103-495B-801F-14946F6DBCC2}" type="presParOf" srcId="{061FD99D-4F85-4DA4-9961-73587902FE91}" destId="{72F52EE8-F0AA-485E-97BB-41E7DD64119E}" srcOrd="2" destOrd="0" presId="urn:microsoft.com/office/officeart/2005/8/layout/venn1"/>
    <dgm:cxn modelId="{B5690D6E-43B0-4DC7-B719-6D50F999AA14}" type="presParOf" srcId="{061FD99D-4F85-4DA4-9961-73587902FE91}" destId="{5F44AE1E-CDDE-494D-AF08-267F13661ABA}" srcOrd="3" destOrd="0" presId="urn:microsoft.com/office/officeart/2005/8/layout/venn1"/>
    <dgm:cxn modelId="{E4DC79C5-1FAB-42D2-A2CC-B0C954C5A224}" type="presParOf" srcId="{061FD99D-4F85-4DA4-9961-73587902FE91}" destId="{343595C2-1974-4FD0-900A-97949CA0BA8D}" srcOrd="4" destOrd="0" presId="urn:microsoft.com/office/officeart/2005/8/layout/venn1"/>
    <dgm:cxn modelId="{DBE433C2-DA66-44F8-80C8-9B7F73D12F2B}" type="presParOf" srcId="{061FD99D-4F85-4DA4-9961-73587902FE91}" destId="{30D6DDA5-477D-4205-B6CF-9F9122796209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234967A-D701-4BF3-8B01-517EE172202E}">
      <dsp:nvSpPr>
        <dsp:cNvPr id="0" name=""/>
        <dsp:cNvSpPr/>
      </dsp:nvSpPr>
      <dsp:spPr>
        <a:xfrm>
          <a:off x="-35979" y="0"/>
          <a:ext cx="3744367" cy="292494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b="1" kern="1200" dirty="0" smtClean="0">
              <a:solidFill>
                <a:schemeClr val="bg1"/>
              </a:solidFill>
            </a:rPr>
            <a:t>Περιεχόμενο</a:t>
          </a:r>
          <a:endParaRPr lang="el-GR" sz="2400" b="1" kern="1200" dirty="0">
            <a:solidFill>
              <a:schemeClr val="bg1"/>
            </a:solidFill>
          </a:endParaRPr>
        </a:p>
      </dsp:txBody>
      <dsp:txXfrm>
        <a:off x="-35979" y="0"/>
        <a:ext cx="3744367" cy="292494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234967A-D701-4BF3-8B01-517EE172202E}">
      <dsp:nvSpPr>
        <dsp:cNvPr id="0" name=""/>
        <dsp:cNvSpPr/>
      </dsp:nvSpPr>
      <dsp:spPr>
        <a:xfrm>
          <a:off x="-2" y="0"/>
          <a:ext cx="3600405" cy="256490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b="1" kern="1200" dirty="0" smtClean="0">
              <a:solidFill>
                <a:schemeClr val="bg1"/>
              </a:solidFill>
            </a:rPr>
            <a:t>Πλαίσιο</a:t>
          </a:r>
          <a:endParaRPr lang="el-GR" sz="2800" b="1" kern="1200" dirty="0">
            <a:solidFill>
              <a:schemeClr val="bg1"/>
            </a:solidFill>
          </a:endParaRPr>
        </a:p>
      </dsp:txBody>
      <dsp:txXfrm>
        <a:off x="-2" y="0"/>
        <a:ext cx="3600405" cy="256490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234967A-D701-4BF3-8B01-517EE172202E}">
      <dsp:nvSpPr>
        <dsp:cNvPr id="0" name=""/>
        <dsp:cNvSpPr/>
      </dsp:nvSpPr>
      <dsp:spPr>
        <a:xfrm>
          <a:off x="-2" y="0"/>
          <a:ext cx="3600405" cy="256490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b="1" kern="1200" dirty="0" smtClean="0">
              <a:solidFill>
                <a:schemeClr val="bg1"/>
              </a:solidFill>
            </a:rPr>
            <a:t>Παιδαγωγική</a:t>
          </a:r>
          <a:endParaRPr lang="el-GR" sz="2800" b="1" kern="1200" dirty="0">
            <a:solidFill>
              <a:schemeClr val="bg1"/>
            </a:solidFill>
          </a:endParaRPr>
        </a:p>
      </dsp:txBody>
      <dsp:txXfrm>
        <a:off x="-2" y="0"/>
        <a:ext cx="3600405" cy="2564903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EC11DB3-34AD-4FE3-9418-9323431047F7}">
      <dsp:nvSpPr>
        <dsp:cNvPr id="0" name=""/>
        <dsp:cNvSpPr/>
      </dsp:nvSpPr>
      <dsp:spPr>
        <a:xfrm>
          <a:off x="596395" y="488997"/>
          <a:ext cx="3085447" cy="2393416"/>
        </a:xfrm>
        <a:prstGeom prst="ellipse">
          <a:avLst/>
        </a:prstGeom>
        <a:gradFill rotWithShape="0">
          <a:gsLst>
            <a:gs pos="0">
              <a:schemeClr val="accent3">
                <a:shade val="80000"/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shade val="80000"/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shade val="80000"/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>
              <a:solidFill>
                <a:schemeClr val="tx1"/>
              </a:solidFill>
            </a:rPr>
            <a:t>Παιδαγωγική Γνώση</a:t>
          </a:r>
          <a:endParaRPr lang="el-GR" sz="1800" b="1" kern="1200" dirty="0">
            <a:solidFill>
              <a:schemeClr val="tx1"/>
            </a:solidFill>
          </a:endParaRPr>
        </a:p>
      </dsp:txBody>
      <dsp:txXfrm>
        <a:off x="1007788" y="907845"/>
        <a:ext cx="2262661" cy="1077037"/>
      </dsp:txXfrm>
    </dsp:sp>
    <dsp:sp modelId="{72F52EE8-F0AA-485E-97BB-41E7DD64119E}">
      <dsp:nvSpPr>
        <dsp:cNvPr id="0" name=""/>
        <dsp:cNvSpPr/>
      </dsp:nvSpPr>
      <dsp:spPr>
        <a:xfrm>
          <a:off x="1588592" y="1941637"/>
          <a:ext cx="2926937" cy="2658342"/>
        </a:xfrm>
        <a:prstGeom prst="ellipse">
          <a:avLst/>
        </a:prstGeom>
        <a:gradFill rotWithShape="0">
          <a:gsLst>
            <a:gs pos="0">
              <a:schemeClr val="accent3">
                <a:shade val="80000"/>
                <a:alpha val="50000"/>
                <a:hueOff val="186903"/>
                <a:satOff val="-2604"/>
                <a:lumOff val="22363"/>
                <a:alphaOff val="0"/>
                <a:shade val="51000"/>
                <a:satMod val="130000"/>
              </a:schemeClr>
            </a:gs>
            <a:gs pos="80000">
              <a:schemeClr val="accent3">
                <a:shade val="80000"/>
                <a:alpha val="50000"/>
                <a:hueOff val="186903"/>
                <a:satOff val="-2604"/>
                <a:lumOff val="22363"/>
                <a:alphaOff val="0"/>
                <a:shade val="93000"/>
                <a:satMod val="130000"/>
              </a:schemeClr>
            </a:gs>
            <a:gs pos="100000">
              <a:schemeClr val="accent3">
                <a:shade val="80000"/>
                <a:alpha val="50000"/>
                <a:hueOff val="186903"/>
                <a:satOff val="-2604"/>
                <a:lumOff val="2236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>
              <a:solidFill>
                <a:schemeClr val="tx1"/>
              </a:solidFill>
            </a:rPr>
            <a:t>Γνώση Πλαισίου</a:t>
          </a:r>
          <a:endParaRPr lang="el-GR" sz="1800" b="1" kern="1200" dirty="0">
            <a:solidFill>
              <a:schemeClr val="tx1"/>
            </a:solidFill>
          </a:endParaRPr>
        </a:p>
      </dsp:txBody>
      <dsp:txXfrm>
        <a:off x="2483747" y="2628375"/>
        <a:ext cx="1756162" cy="1462088"/>
      </dsp:txXfrm>
    </dsp:sp>
    <dsp:sp modelId="{343595C2-1974-4FD0-900A-97949CA0BA8D}">
      <dsp:nvSpPr>
        <dsp:cNvPr id="0" name=""/>
        <dsp:cNvSpPr/>
      </dsp:nvSpPr>
      <dsp:spPr>
        <a:xfrm>
          <a:off x="-112013" y="2071342"/>
          <a:ext cx="2771463" cy="2530092"/>
        </a:xfrm>
        <a:prstGeom prst="ellipse">
          <a:avLst/>
        </a:prstGeom>
        <a:gradFill rotWithShape="0">
          <a:gsLst>
            <a:gs pos="0">
              <a:schemeClr val="accent3">
                <a:shade val="80000"/>
                <a:alpha val="50000"/>
                <a:hueOff val="186903"/>
                <a:satOff val="-2604"/>
                <a:lumOff val="22363"/>
                <a:alphaOff val="0"/>
                <a:shade val="51000"/>
                <a:satMod val="130000"/>
              </a:schemeClr>
            </a:gs>
            <a:gs pos="80000">
              <a:schemeClr val="accent3">
                <a:shade val="80000"/>
                <a:alpha val="50000"/>
                <a:hueOff val="186903"/>
                <a:satOff val="-2604"/>
                <a:lumOff val="22363"/>
                <a:alphaOff val="0"/>
                <a:shade val="93000"/>
                <a:satMod val="130000"/>
              </a:schemeClr>
            </a:gs>
            <a:gs pos="100000">
              <a:schemeClr val="accent3">
                <a:shade val="80000"/>
                <a:alpha val="50000"/>
                <a:hueOff val="186903"/>
                <a:satOff val="-2604"/>
                <a:lumOff val="2236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>
              <a:solidFill>
                <a:schemeClr val="tx1"/>
              </a:solidFill>
            </a:rPr>
            <a:t>Γνώση Περιεχομένου</a:t>
          </a:r>
          <a:endParaRPr lang="el-GR" sz="1800" b="1" kern="1200" dirty="0">
            <a:solidFill>
              <a:schemeClr val="tx1"/>
            </a:solidFill>
          </a:endParaRPr>
        </a:p>
      </dsp:txBody>
      <dsp:txXfrm>
        <a:off x="148965" y="2724949"/>
        <a:ext cx="1662878" cy="13915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5B7AAF-8A1B-414E-B711-28B7BBE883A0}" type="datetimeFigureOut">
              <a:rPr lang="el-GR" smtClean="0"/>
              <a:pPr/>
              <a:t>14/12/2015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7C72FE-35D0-4907-BA57-21C2A581976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23DE5-26C2-4F5B-B8C5-B714119DAEEA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23DE5-26C2-4F5B-B8C5-B714119DAEEA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23DE5-26C2-4F5B-B8C5-B714119DAEEA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23DE5-26C2-4F5B-B8C5-B714119DAEEA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baseline="0" dirty="0" smtClean="0"/>
          </a:p>
          <a:p>
            <a:endParaRPr lang="el-GR" baseline="0" dirty="0" smtClean="0"/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23DE5-26C2-4F5B-B8C5-B714119DAEEA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baseline="0" dirty="0" smtClean="0"/>
          </a:p>
          <a:p>
            <a:endParaRPr lang="el-GR" baseline="0" dirty="0" smtClean="0"/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23DE5-26C2-4F5B-B8C5-B714119DAEEA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14/12/2015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14/12/2015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pull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14/12/2015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pull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Κεν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14/12/2015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14/12/2015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14/12/2015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14/12/2015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14/12/2015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14/12/2015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14/12/2015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14/12/2015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14/12/2015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14/12/2015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pull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4139952" y="5877273"/>
            <a:ext cx="4716016" cy="5040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bg1"/>
                </a:solidFill>
              </a:rPr>
              <a:t>Μαρία Η. </a:t>
            </a:r>
            <a:r>
              <a:rPr lang="el-GR" dirty="0" err="1" smtClean="0">
                <a:solidFill>
                  <a:schemeClr val="bg1"/>
                </a:solidFill>
              </a:rPr>
              <a:t>Χαϊτίδου</a:t>
            </a:r>
            <a:r>
              <a:rPr lang="el-GR" dirty="0" smtClean="0">
                <a:solidFill>
                  <a:schemeClr val="bg1"/>
                </a:solidFill>
              </a:rPr>
              <a:t> – Άννα </a:t>
            </a:r>
            <a:r>
              <a:rPr lang="el-GR" dirty="0" err="1" smtClean="0">
                <a:solidFill>
                  <a:schemeClr val="bg1"/>
                </a:solidFill>
              </a:rPr>
              <a:t>Σπύρτου</a:t>
            </a:r>
            <a:endParaRPr lang="el-GR" dirty="0" smtClean="0">
              <a:solidFill>
                <a:schemeClr val="bg1"/>
              </a:solidFill>
            </a:endParaRPr>
          </a:p>
        </p:txBody>
      </p:sp>
      <p:pic>
        <p:nvPicPr>
          <p:cNvPr id="33795" name="Picture 3" descr="C:\Users\user\Documents\ΔΙΔΑΚΤΟΡΙΚΟ\ΣΧΕΔΙΑΣΜΟΣ ΕΚΠΑΙΔ ΠΡΟΓΡΑΜ_2ηΕΦΑΡΜΟΓΗ\logotypo FEDI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16632"/>
            <a:ext cx="8064896" cy="1529328"/>
          </a:xfrm>
          <a:prstGeom prst="rect">
            <a:avLst/>
          </a:prstGeom>
          <a:noFill/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899592" y="2492896"/>
            <a:ext cx="7956376" cy="2246650"/>
          </a:xfrm>
        </p:spPr>
        <p:txBody>
          <a:bodyPr>
            <a:noAutofit/>
          </a:bodyPr>
          <a:lstStyle/>
          <a:p>
            <a:r>
              <a:rPr lang="el-GR" sz="3200" dirty="0" smtClean="0"/>
              <a:t> </a:t>
            </a:r>
            <a:r>
              <a:rPr lang="el-GR" sz="3200" b="1" dirty="0" smtClean="0"/>
              <a:t>Παιδαγωγική Γνώση Περιεχομένου για τη διδασκαλία και μάθηση της </a:t>
            </a:r>
            <a:br>
              <a:rPr lang="el-GR" sz="3200" b="1" dirty="0" smtClean="0"/>
            </a:br>
            <a:r>
              <a:rPr lang="el-GR" sz="3200" b="1" dirty="0" err="1" smtClean="0"/>
              <a:t>Νανοεπιστήμης</a:t>
            </a:r>
            <a:r>
              <a:rPr lang="el-GR" sz="3200" b="1" dirty="0" smtClean="0"/>
              <a:t>-</a:t>
            </a:r>
            <a:r>
              <a:rPr lang="el-GR" sz="3200" b="1" dirty="0" err="1" smtClean="0"/>
              <a:t>Νανοτεχνολογίας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2800" b="1" dirty="0" smtClean="0"/>
              <a:t>(</a:t>
            </a:r>
            <a:r>
              <a:rPr lang="el-GR" sz="2800" b="1" dirty="0" smtClean="0"/>
              <a:t>Αναπαράσταση του Ίωσης)</a:t>
            </a:r>
            <a:endParaRPr lang="el-GR" sz="2800" b="1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- Πίνακας"/>
          <p:cNvGraphicFramePr>
            <a:graphicFrameLocks noGrp="1"/>
          </p:cNvGraphicFramePr>
          <p:nvPr/>
        </p:nvGraphicFramePr>
        <p:xfrm>
          <a:off x="0" y="116632"/>
          <a:ext cx="9144000" cy="6741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180184"/>
                <a:gridCol w="2915816"/>
              </a:tblGrid>
              <a:tr h="6741368">
                <a:tc>
                  <a:txBody>
                    <a:bodyPr/>
                    <a:lstStyle/>
                    <a:p>
                      <a:endParaRPr lang="el-GR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9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2 - Έλλειψη"/>
          <p:cNvSpPr/>
          <p:nvPr/>
        </p:nvSpPr>
        <p:spPr>
          <a:xfrm>
            <a:off x="0" y="1844825"/>
            <a:ext cx="2987824" cy="295232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/>
              <a:t>Περιεχόμενο</a:t>
            </a:r>
            <a:endParaRPr lang="el-GR" sz="2400" b="1" dirty="0"/>
          </a:p>
        </p:txBody>
      </p:sp>
      <p:sp>
        <p:nvSpPr>
          <p:cNvPr id="4" name="3 - Έλλειψη"/>
          <p:cNvSpPr/>
          <p:nvPr/>
        </p:nvSpPr>
        <p:spPr>
          <a:xfrm>
            <a:off x="3059832" y="1772816"/>
            <a:ext cx="3240360" cy="302433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/>
              <a:t>Παιδαγωγική</a:t>
            </a:r>
          </a:p>
        </p:txBody>
      </p:sp>
      <p:sp>
        <p:nvSpPr>
          <p:cNvPr id="5" name="4 - Έλλειψη"/>
          <p:cNvSpPr/>
          <p:nvPr/>
        </p:nvSpPr>
        <p:spPr>
          <a:xfrm>
            <a:off x="6300192" y="1772818"/>
            <a:ext cx="2843808" cy="2952328"/>
          </a:xfrm>
          <a:prstGeom prst="ellipse">
            <a:avLst/>
          </a:prstGeom>
          <a:solidFill>
            <a:srgbClr val="CA4A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/>
              <a:t>Πλαίσιο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323528" y="274639"/>
            <a:ext cx="8363272" cy="1354163"/>
          </a:xfrm>
        </p:spPr>
        <p:txBody>
          <a:bodyPr/>
          <a:lstStyle/>
          <a:p>
            <a:r>
              <a:rPr lang="el-GR" sz="4000" dirty="0" smtClean="0"/>
              <a:t>Δραστηριότητα</a:t>
            </a:r>
            <a:r>
              <a:rPr lang="en-US" sz="4000" dirty="0" smtClean="0"/>
              <a:t> 1</a:t>
            </a:r>
            <a:endParaRPr lang="el-GR" sz="4000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323528" y="1960037"/>
          <a:ext cx="8280920" cy="28763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3090"/>
                <a:gridCol w="4357830"/>
              </a:tblGrid>
              <a:tr h="19010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800" b="1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ahoma"/>
                        </a:rPr>
                        <a:t>Σφαίρες Γνώσης</a:t>
                      </a:r>
                      <a:endParaRPr lang="el-GR" sz="28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800" b="1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ahoma"/>
                        </a:rPr>
                        <a:t>Παραδείγματα από την διδασκαλία της Ν-ΕΤ</a:t>
                      </a:r>
                      <a:r>
                        <a:rPr lang="el-GR" sz="2800" b="1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ahoma"/>
                        </a:rPr>
                        <a:t> στο δημοτικό σχολείο</a:t>
                      </a:r>
                      <a:endParaRPr lang="el-GR" sz="28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87538">
                <a:tc>
                  <a:txBody>
                    <a:bodyPr/>
                    <a:lstStyle/>
                    <a:p>
                      <a:pPr algn="ctr"/>
                      <a:r>
                        <a:rPr lang="el-GR" sz="2900" dirty="0" smtClean="0">
                          <a:solidFill>
                            <a:schemeClr val="tx1"/>
                          </a:solidFill>
                          <a:latin typeface="+mn-lt"/>
                        </a:rPr>
                        <a:t>Περιεχόμενο</a:t>
                      </a:r>
                      <a:endParaRPr lang="el-GR" sz="29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kumimoji="0" lang="el-GR" sz="2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Αντικείμενα </a:t>
                      </a:r>
                      <a:r>
                        <a:rPr kumimoji="0" lang="el-GR" sz="29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μακροκλίμακας</a:t>
                      </a:r>
                      <a:endParaRPr kumimoji="0" lang="el-GR" sz="2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179512" y="0"/>
          <a:ext cx="3672408" cy="2924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2 - Θέση περιεχομένου"/>
          <p:cNvSpPr txBox="1">
            <a:spLocks/>
          </p:cNvSpPr>
          <p:nvPr/>
        </p:nvSpPr>
        <p:spPr>
          <a:xfrm>
            <a:off x="0" y="3789040"/>
            <a:ext cx="5076056" cy="20162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Μαθαίνω το περιεχόμενο των ΦΕ: κατανοώ έννοιες, νόμους, ιδιότητες, επιστημονικά όργανα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lang="el-GR" sz="2800" dirty="0" smtClean="0">
                <a:solidFill>
                  <a:schemeClr val="tx2"/>
                </a:solidFill>
              </a:rPr>
              <a:t>δεξιότητες </a:t>
            </a:r>
          </a:p>
        </p:txBody>
      </p:sp>
      <p:sp>
        <p:nvSpPr>
          <p:cNvPr id="6" name="5 - Ορθογώνιο"/>
          <p:cNvSpPr/>
          <p:nvPr/>
        </p:nvSpPr>
        <p:spPr>
          <a:xfrm>
            <a:off x="5580112" y="1844824"/>
            <a:ext cx="3168352" cy="30963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l-GR" sz="2800" dirty="0" smtClean="0">
                <a:solidFill>
                  <a:schemeClr val="tx2"/>
                </a:solidFill>
              </a:rPr>
              <a:t>Αντικείμενα </a:t>
            </a:r>
            <a:r>
              <a:rPr lang="el-GR" sz="2800" dirty="0" err="1" smtClean="0">
                <a:solidFill>
                  <a:schemeClr val="tx2"/>
                </a:solidFill>
              </a:rPr>
              <a:t>νανοκλίμακας</a:t>
            </a:r>
            <a:r>
              <a:rPr lang="el-GR" sz="2800" dirty="0" smtClean="0">
                <a:solidFill>
                  <a:schemeClr val="tx2"/>
                </a:solidFill>
              </a:rPr>
              <a:t> (μοντέλο </a:t>
            </a:r>
            <a:r>
              <a:rPr lang="en-US" sz="2800" dirty="0" smtClean="0">
                <a:solidFill>
                  <a:schemeClr val="tx2"/>
                </a:solidFill>
              </a:rPr>
              <a:t>DNA</a:t>
            </a:r>
            <a:r>
              <a:rPr lang="el-GR" sz="2800" dirty="0" smtClean="0">
                <a:solidFill>
                  <a:schemeClr val="tx2"/>
                </a:solidFill>
              </a:rPr>
              <a:t>, ιός)</a:t>
            </a:r>
          </a:p>
          <a:p>
            <a:pPr>
              <a:buFont typeface="Arial" pitchFamily="34" charset="0"/>
              <a:buChar char="•"/>
            </a:pPr>
            <a:r>
              <a:rPr lang="el-GR" sz="2800" dirty="0" smtClean="0">
                <a:solidFill>
                  <a:schemeClr val="tx2"/>
                </a:solidFill>
              </a:rPr>
              <a:t>Φαινόμενο ίωσης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2 - Θέση περιεχομένου"/>
          <p:cNvSpPr txBox="1">
            <a:spLocks/>
          </p:cNvSpPr>
          <p:nvPr/>
        </p:nvSpPr>
        <p:spPr>
          <a:xfrm>
            <a:off x="683568" y="4149080"/>
            <a:ext cx="3456384" cy="13681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Υλικοτεχνική</a:t>
            </a:r>
            <a:r>
              <a:rPr kumimoji="0" lang="el-GR" sz="24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υποδομή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l-GR" sz="2400" baseline="0" dirty="0" smtClean="0"/>
              <a:t>Περιορισμοί</a:t>
            </a:r>
            <a:r>
              <a:rPr lang="el-GR" sz="2400" dirty="0" smtClean="0"/>
              <a:t> χρόνου 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4499992" y="2132856"/>
            <a:ext cx="4176464" cy="40324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el-GR" sz="3200" dirty="0" smtClean="0">
                <a:solidFill>
                  <a:schemeClr val="tx2"/>
                </a:solidFill>
              </a:rPr>
              <a:t>Αφίσα</a:t>
            </a:r>
          </a:p>
          <a:p>
            <a:pPr algn="ctr">
              <a:buFont typeface="Arial" pitchFamily="34" charset="0"/>
              <a:buChar char="•"/>
            </a:pPr>
            <a:r>
              <a:rPr lang="el-GR" sz="3200" dirty="0" smtClean="0">
                <a:solidFill>
                  <a:schemeClr val="tx2"/>
                </a:solidFill>
              </a:rPr>
              <a:t>Φύλλο </a:t>
            </a:r>
            <a:r>
              <a:rPr lang="el-GR" sz="3200" dirty="0" smtClean="0">
                <a:solidFill>
                  <a:schemeClr val="tx2"/>
                </a:solidFill>
              </a:rPr>
              <a:t>εργασίας</a:t>
            </a:r>
          </a:p>
          <a:p>
            <a:pPr algn="ctr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</a:rPr>
              <a:t>Video</a:t>
            </a:r>
          </a:p>
          <a:p>
            <a:pPr algn="ctr">
              <a:buFont typeface="Arial" pitchFamily="34" charset="0"/>
              <a:buChar char="•"/>
            </a:pPr>
            <a:r>
              <a:rPr lang="el-GR" sz="3200" dirty="0" smtClean="0">
                <a:solidFill>
                  <a:schemeClr val="tx2"/>
                </a:solidFill>
              </a:rPr>
              <a:t>εικόνες</a:t>
            </a:r>
          </a:p>
          <a:p>
            <a:pPr algn="ctr">
              <a:buFont typeface="Arial" pitchFamily="34" charset="0"/>
              <a:buChar char="•"/>
            </a:pPr>
            <a:endParaRPr lang="el-GR" sz="3200" dirty="0">
              <a:solidFill>
                <a:schemeClr val="tx2"/>
              </a:solidFill>
            </a:endParaRPr>
          </a:p>
        </p:txBody>
      </p:sp>
      <p:graphicFrame>
        <p:nvGraphicFramePr>
          <p:cNvPr id="9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179512" y="4"/>
          <a:ext cx="3600400" cy="25649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2 - Θέση περιεχομένου"/>
          <p:cNvSpPr txBox="1">
            <a:spLocks/>
          </p:cNvSpPr>
          <p:nvPr/>
        </p:nvSpPr>
        <p:spPr>
          <a:xfrm>
            <a:off x="467544" y="3501008"/>
            <a:ext cx="3816424" cy="151216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Διδακτικά</a:t>
            </a:r>
            <a:r>
              <a:rPr kumimoji="0" lang="el-GR" sz="24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εργαλεία και μέθοδοι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4644008" y="1772816"/>
            <a:ext cx="4176464" cy="21602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altLang="el-GR" sz="2800" b="1" dirty="0" smtClean="0"/>
              <a:t>Διερεύνηση</a:t>
            </a:r>
            <a:endParaRPr lang="el-GR" altLang="el-GR" sz="2800" b="1" dirty="0"/>
          </a:p>
        </p:txBody>
      </p:sp>
      <p:graphicFrame>
        <p:nvGraphicFramePr>
          <p:cNvPr id="9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179512" y="4"/>
          <a:ext cx="3600400" cy="25649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- Διάγραμμα"/>
          <p:cNvGraphicFramePr/>
          <p:nvPr/>
        </p:nvGraphicFramePr>
        <p:xfrm>
          <a:off x="0" y="2"/>
          <a:ext cx="4355976" cy="50851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- Ορθογώνιο"/>
          <p:cNvSpPr/>
          <p:nvPr/>
        </p:nvSpPr>
        <p:spPr>
          <a:xfrm>
            <a:off x="4572000" y="260648"/>
            <a:ext cx="4572000" cy="61653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l-GR" sz="2800" dirty="0" smtClean="0">
                <a:solidFill>
                  <a:schemeClr val="bg1"/>
                </a:solidFill>
              </a:rPr>
              <a:t>Διερευνητική μέθοδος για την διδασκαλία της Ν-ΕΤ με την χρήση μοντέλων: το φαινόμενο της ίωσης μέσα από εικόνες και </a:t>
            </a:r>
            <a:r>
              <a:rPr lang="en-US" sz="2800" dirty="0" smtClean="0">
                <a:solidFill>
                  <a:schemeClr val="bg1"/>
                </a:solidFill>
              </a:rPr>
              <a:t>video</a:t>
            </a:r>
            <a:endParaRPr lang="el-GR" sz="2800" dirty="0" smtClean="0">
              <a:solidFill>
                <a:schemeClr val="bg1"/>
              </a:solidFill>
            </a:endParaRPr>
          </a:p>
          <a:p>
            <a:pPr algn="ctr"/>
            <a:endParaRPr lang="el-GR" sz="32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3 - Θέση περιεχομένου"/>
          <p:cNvGraphicFramePr>
            <a:graphicFrameLocks/>
          </p:cNvGraphicFramePr>
          <p:nvPr/>
        </p:nvGraphicFramePr>
        <p:xfrm>
          <a:off x="539552" y="1628800"/>
          <a:ext cx="8172400" cy="49187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1377"/>
                <a:gridCol w="2495612"/>
                <a:gridCol w="4665411"/>
              </a:tblGrid>
              <a:tr h="675378">
                <a:tc gridSpan="2">
                  <a:txBody>
                    <a:bodyPr/>
                    <a:lstStyle/>
                    <a:p>
                      <a:pPr algn="ctr"/>
                      <a:r>
                        <a:rPr lang="el-GR" sz="2400" dirty="0" smtClean="0"/>
                        <a:t>Φάσεις</a:t>
                      </a:r>
                      <a:endParaRPr lang="el-G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/>
                        <a:t>Δραστηριότητες</a:t>
                      </a:r>
                      <a:endParaRPr lang="el-GR" sz="2400" dirty="0"/>
                    </a:p>
                  </a:txBody>
                  <a:tcPr/>
                </a:tc>
              </a:tr>
              <a:tr h="2164910"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/>
                        <a:t>1</a:t>
                      </a:r>
                      <a:r>
                        <a:rPr lang="el-GR" sz="2400" b="1" baseline="30000" dirty="0" smtClean="0"/>
                        <a:t>η</a:t>
                      </a:r>
                      <a:r>
                        <a:rPr lang="el-GR" sz="2400" b="1" dirty="0" smtClean="0"/>
                        <a:t> φάση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Ανασκόπηση της φύσης και του ρόλου των μοντέλων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Συμπληρώνω Φύλλο εργασίας για τα χαρακτηριστικά των μοντέλων των αντικειμένων του μακρόκοσμου και του μικρόκοσμου</a:t>
                      </a:r>
                      <a:endParaRPr lang="el-GR" sz="2400" dirty="0"/>
                    </a:p>
                  </a:txBody>
                  <a:tcPr/>
                </a:tc>
              </a:tr>
              <a:tr h="1723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l-G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2η φάση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Επεξεργασία και αξιολόγηση μοντέλων αντικειμένων του </a:t>
                      </a:r>
                      <a:r>
                        <a:rPr kumimoji="0" lang="el-GR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νανόκοσμου</a:t>
                      </a:r>
                      <a:endParaRPr kumimoji="0" lang="el-GR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Μελετώ και συγκρίνω διάφορα μοντέλα αντικειμένων του </a:t>
                      </a:r>
                      <a:r>
                        <a:rPr kumimoji="0" lang="el-GR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νανόκοσμου</a:t>
                      </a:r>
                      <a:r>
                        <a:rPr kumimoji="0"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ιός,</a:t>
                      </a:r>
                      <a:r>
                        <a:rPr kumimoji="0" lang="el-G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μοντέλα </a:t>
                      </a:r>
                      <a:r>
                        <a:rPr kumimoji="0"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DNA) </a:t>
                      </a:r>
                      <a:r>
                        <a:rPr kumimoji="0" 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και συλλέγω πληροφορίες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1 - Τίτλος"/>
          <p:cNvSpPr txBox="1">
            <a:spLocks/>
          </p:cNvSpPr>
          <p:nvPr/>
        </p:nvSpPr>
        <p:spPr>
          <a:xfrm>
            <a:off x="0" y="0"/>
            <a:ext cx="9144000" cy="14847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Διερευνητική μέθοδος για την διδασκαλία της Ν-ΕΤ με την χρήση μοντέλων</a:t>
            </a:r>
            <a:r>
              <a:rPr lang="el-GR" sz="2800" dirty="0" smtClean="0">
                <a:latin typeface="+mj-lt"/>
                <a:ea typeface="+mj-ea"/>
                <a:cs typeface="+mj-cs"/>
              </a:rPr>
              <a:t>: </a:t>
            </a:r>
            <a:endParaRPr lang="el-GR" sz="2800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800" dirty="0" smtClean="0">
                <a:latin typeface="+mj-lt"/>
                <a:ea typeface="+mj-ea"/>
                <a:cs typeface="+mj-cs"/>
              </a:rPr>
              <a:t>το </a:t>
            </a:r>
            <a:r>
              <a:rPr lang="el-GR" sz="2800" dirty="0" smtClean="0">
                <a:latin typeface="+mj-lt"/>
                <a:ea typeface="+mj-ea"/>
                <a:cs typeface="+mj-cs"/>
              </a:rPr>
              <a:t>φαινόμενο της ίωσης μέσα από εικόνες και 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video</a:t>
            </a:r>
            <a:endParaRPr kumimoji="0" lang="el-G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pull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3 - Θέση περιεχομένου"/>
          <p:cNvGraphicFramePr>
            <a:graphicFrameLocks/>
          </p:cNvGraphicFramePr>
          <p:nvPr/>
        </p:nvGraphicFramePr>
        <p:xfrm>
          <a:off x="323528" y="1556792"/>
          <a:ext cx="8568952" cy="4995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0453"/>
                <a:gridCol w="2611955"/>
                <a:gridCol w="4896544"/>
              </a:tblGrid>
              <a:tr h="580507">
                <a:tc gridSpan="2"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Φάσεις</a:t>
                      </a:r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Δραστηριότητες</a:t>
                      </a:r>
                      <a:endParaRPr lang="el-GR" dirty="0"/>
                    </a:p>
                  </a:txBody>
                  <a:tcPr/>
                </a:tc>
              </a:tr>
              <a:tr h="14814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l-G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3η φάση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l-G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Παρουσίαση και περιγραφή μοντέλων φαινομένων του </a:t>
                      </a:r>
                      <a:r>
                        <a:rPr kumimoji="0" lang="el-GR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νανόκοσμου</a:t>
                      </a:r>
                      <a:r>
                        <a:rPr kumimoji="0" lang="el-G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l-G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Μελετώ και συγκρίνω διάφορα μοντέλα φαινομένων του </a:t>
                      </a:r>
                      <a:r>
                        <a:rPr kumimoji="0" lang="el-GR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νανόκοσμου</a:t>
                      </a:r>
                      <a:r>
                        <a:rPr kumimoji="0" lang="el-G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και συλλέγω πληροφορίες</a:t>
                      </a:r>
                      <a:r>
                        <a:rPr kumimoji="0"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el-G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φαινόμενο</a:t>
                      </a:r>
                      <a:r>
                        <a:rPr kumimoji="0" lang="el-GR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ίωσης)</a:t>
                      </a:r>
                      <a:endParaRPr kumimoji="0" lang="el-GR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1975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l-G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4η φάση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l-G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Δημιουργία μοντέλων φαινομένων του </a:t>
                      </a:r>
                      <a:r>
                        <a:rPr kumimoji="0" lang="el-GR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νανόκοσμου</a:t>
                      </a:r>
                      <a:endParaRPr kumimoji="0" lang="el-GR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l-G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Μοντελοποιώ την περίπτωση του φαινομένου της ίωσης</a:t>
                      </a:r>
                      <a:r>
                        <a:rPr kumimoji="0"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endParaRPr kumimoji="0" lang="el-GR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l-G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Κατασκευάζω αφίσα των μοντέλων του φαινομένου της ίωσης</a:t>
                      </a:r>
                      <a:r>
                        <a:rPr kumimoji="0"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l-G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με</a:t>
                      </a:r>
                      <a:r>
                        <a:rPr kumimoji="0" lang="el-GR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διάφορα υλικά</a:t>
                      </a:r>
                      <a:endParaRPr kumimoji="0" lang="el-GR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9586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l-G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5η φάση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l-G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Αξιολόγηση των μοντέλων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l-G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Συζητώ για: τα χαρακτηριστικά των μοντέλων του φαινομένου της ίωσης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1 - Τίτλος"/>
          <p:cNvSpPr txBox="1">
            <a:spLocks/>
          </p:cNvSpPr>
          <p:nvPr/>
        </p:nvSpPr>
        <p:spPr>
          <a:xfrm>
            <a:off x="0" y="0"/>
            <a:ext cx="9144000" cy="134076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Διερευνητική μέθοδος για την διδασκαλία της Ν-ΕΤ με την χρήση μοντέλων</a:t>
            </a:r>
            <a:r>
              <a:rPr lang="el-GR" sz="2800" dirty="0" smtClean="0">
                <a:latin typeface="+mj-lt"/>
                <a:ea typeface="+mj-ea"/>
                <a:cs typeface="+mj-cs"/>
              </a:rPr>
              <a:t>: το φαινόμενο της ίωσης μέσα από εικόνες και 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video</a:t>
            </a:r>
            <a:endParaRPr kumimoji="0" lang="el-G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pull dir="r"/>
  </p:transition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</TotalTime>
  <Words>277</Words>
  <Application>Microsoft Office PowerPoint</Application>
  <PresentationFormat>Προβολή στην οθόνη (4:3)</PresentationFormat>
  <Paragraphs>59</Paragraphs>
  <Slides>9</Slides>
  <Notes>6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 Παιδαγωγική Γνώση Περιεχομένου για τη διδασκαλία και μάθηση της  Νανοεπιστήμης-Νανοτεχνολογίας (Αναπαράσταση του Ίωσης)</vt:lpstr>
      <vt:lpstr>Διαφάνεια 2</vt:lpstr>
      <vt:lpstr>Δραστηριότητα 1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Παιδαγωγική Γνώση Περιεχομένου για τη διδασκαλία και μάθηση της  Νανοεπιστήμης-Νανοτεχνολογίας (Αναπαράσταση του Μακρόκοσμου)</dc:title>
  <dc:creator>Maria C</dc:creator>
  <cp:lastModifiedBy>Asus</cp:lastModifiedBy>
  <cp:revision>57</cp:revision>
  <dcterms:created xsi:type="dcterms:W3CDTF">2015-11-28T13:53:14Z</dcterms:created>
  <dcterms:modified xsi:type="dcterms:W3CDTF">2015-12-14T10:40:22Z</dcterms:modified>
</cp:coreProperties>
</file>